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1238" r:id="rId3"/>
    <p:sldId id="1239" r:id="rId4"/>
    <p:sldId id="1242" r:id="rId5"/>
    <p:sldId id="1244" r:id="rId6"/>
    <p:sldId id="1245" r:id="rId7"/>
    <p:sldId id="1261" r:id="rId8"/>
    <p:sldId id="1252" r:id="rId9"/>
    <p:sldId id="1251" r:id="rId10"/>
    <p:sldId id="1277" r:id="rId11"/>
    <p:sldId id="1250" r:id="rId12"/>
    <p:sldId id="1166"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a:solidFill>
                  <a:prstClr val="black"/>
                </a:solidFill>
                <a:latin typeface="楷体" panose="02010609060101010101" pitchFamily="49" charset="-122"/>
                <a:ea typeface="楷体" panose="02010609060101010101" pitchFamily="49" charset="-122"/>
              </a:rPr>
              <a:t>实验班全程提优训练</a:t>
            </a:r>
            <a:r>
              <a:rPr lang="zh-CN" altLang="en-US" sz="2000" baseline="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热力学定律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34966" y="2995073"/>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 </a:t>
            </a:r>
            <a:r>
              <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功</a:t>
            </a:r>
            <a:r>
              <a:rPr lang="zh-CN" altLang="en-US" sz="5000" b="0" dirty="0">
                <a:solidFill>
                  <a:schemeClr val="tx1"/>
                </a:solidFill>
                <a:latin typeface="宋体" panose="02010600030101010101" pitchFamily="2" charset="-122"/>
                <a:cs typeface="微软雅黑" panose="020B0503020204020204" pitchFamily="34" charset="-122"/>
              </a:rPr>
              <a:t>、</a:t>
            </a:r>
            <a:r>
              <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热和内能的改变</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id="{0EE947FD-D7E3-03EC-BFC3-0C868AE536D9}"/>
              </a:ext>
            </a:extLst>
          </p:cNvPr>
          <p:cNvGraphicFramePr>
            <a:graphicFrameLocks noGrp="1"/>
          </p:cNvGraphicFramePr>
          <p:nvPr>
            <p:extLst>
              <p:ext uri="{D42A27DB-BD31-4B8C-83A1-F6EECF244321}">
                <p14:modId xmlns:p14="http://schemas.microsoft.com/office/powerpoint/2010/main" val="2045054711"/>
              </p:ext>
            </p:extLst>
          </p:nvPr>
        </p:nvGraphicFramePr>
        <p:xfrm>
          <a:off x="360854" y="908720"/>
          <a:ext cx="11485847" cy="4896545"/>
        </p:xfrm>
        <a:graphic>
          <a:graphicData uri="http://schemas.openxmlformats.org/drawingml/2006/table">
            <a:tbl>
              <a:tblPr firstRow="1" firstCol="1" bandRow="1"/>
              <a:tblGrid>
                <a:gridCol w="705231">
                  <a:extLst>
                    <a:ext uri="{9D8B030D-6E8A-4147-A177-3AD203B41FA5}">
                      <a16:colId xmlns:a16="http://schemas.microsoft.com/office/drawing/2014/main" val="299083122"/>
                    </a:ext>
                  </a:extLst>
                </a:gridCol>
                <a:gridCol w="6469281">
                  <a:extLst>
                    <a:ext uri="{9D8B030D-6E8A-4147-A177-3AD203B41FA5}">
                      <a16:colId xmlns:a16="http://schemas.microsoft.com/office/drawing/2014/main" val="229005382"/>
                    </a:ext>
                  </a:extLst>
                </a:gridCol>
                <a:gridCol w="4311335">
                  <a:extLst>
                    <a:ext uri="{9D8B030D-6E8A-4147-A177-3AD203B41FA5}">
                      <a16:colId xmlns:a16="http://schemas.microsoft.com/office/drawing/2014/main" val="3992213139"/>
                    </a:ext>
                  </a:extLst>
                </a:gridCol>
              </a:tblGrid>
              <a:tr h="547789">
                <a:tc>
                  <a:txBody>
                    <a:bodyPr/>
                    <a:lstStyle/>
                    <a:p>
                      <a:pPr algn="ctr" hangingPunct="0">
                        <a:lnSpc>
                          <a:spcPct val="130000"/>
                        </a:lnSpc>
                        <a:buNone/>
                        <a:tabLst>
                          <a:tab pos="585089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做功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826" marR="478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826" marR="478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1358023521"/>
                  </a:ext>
                </a:extLst>
              </a:tr>
              <a:tr h="2174378">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绝热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膨胀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由于膨胀过程中气体要对外做功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气体内能要减少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气体的温度要降低</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在气体的</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乘积要变小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所以绝热线要比等温线陡些</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tabLst>
                          <a:tab pos="585089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826" marR="478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120426160"/>
                  </a:ext>
                </a:extLst>
              </a:tr>
              <a:tr h="2174378">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自由</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膨胀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50000"/>
                        </a:lnSpc>
                        <a:buNone/>
                        <a:tabLst>
                          <a:tab pos="5850890" algn="l"/>
                        </a:tabLst>
                      </a:pP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自由</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是指气体向真空膨胀时不受阻碍</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气体向真空膨胀时不做功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通常被视为绝热过程</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可用图中的两个点表示气体在膨胀前</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和膨胀后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的两种状态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tabLst>
                          <a:tab pos="585089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826" marR="478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68589191"/>
                  </a:ext>
                </a:extLst>
              </a:tr>
            </a:tbl>
          </a:graphicData>
        </a:graphic>
      </p:graphicFrame>
      <p:pic>
        <p:nvPicPr>
          <p:cNvPr id="5" name="sd361.jpg">
            <a:extLst>
              <a:ext uri="{FF2B5EF4-FFF2-40B4-BE49-F238E27FC236}">
                <a16:creationId xmlns:a16="http://schemas.microsoft.com/office/drawing/2014/main" id="{B8B64B79-BB47-F063-C7A1-E9D5C3FB567A}"/>
              </a:ext>
            </a:extLst>
          </p:cNvPr>
          <p:cNvPicPr>
            <a:picLocks noChangeAspect="1"/>
          </p:cNvPicPr>
          <p:nvPr/>
        </p:nvPicPr>
        <p:blipFill>
          <a:blip r:embed="rId2"/>
          <a:stretch>
            <a:fillRect/>
          </a:stretch>
        </p:blipFill>
        <p:spPr>
          <a:xfrm>
            <a:off x="8687494" y="1603700"/>
            <a:ext cx="2088232" cy="1825300"/>
          </a:xfrm>
          <a:prstGeom prst="rect">
            <a:avLst/>
          </a:prstGeom>
        </p:spPr>
      </p:pic>
      <p:pic>
        <p:nvPicPr>
          <p:cNvPr id="6" name="sd362.jpg">
            <a:extLst>
              <a:ext uri="{FF2B5EF4-FFF2-40B4-BE49-F238E27FC236}">
                <a16:creationId xmlns:a16="http://schemas.microsoft.com/office/drawing/2014/main" id="{8C8093C9-A32F-2EC8-B15E-9AA729FFB4BB}"/>
              </a:ext>
            </a:extLst>
          </p:cNvPr>
          <p:cNvPicPr>
            <a:picLocks noChangeAspect="1"/>
          </p:cNvPicPr>
          <p:nvPr/>
        </p:nvPicPr>
        <p:blipFill>
          <a:blip r:embed="rId3"/>
          <a:stretch>
            <a:fillRect/>
          </a:stretch>
        </p:blipFill>
        <p:spPr>
          <a:xfrm>
            <a:off x="8673655" y="3767929"/>
            <a:ext cx="2102071" cy="1825301"/>
          </a:xfrm>
          <a:prstGeom prst="rect">
            <a:avLst/>
          </a:prstGeom>
        </p:spPr>
      </p:pic>
    </p:spTree>
    <p:extLst>
      <p:ext uri="{BB962C8B-B14F-4D97-AF65-F5344CB8AC3E}">
        <p14:creationId xmlns:p14="http://schemas.microsoft.com/office/powerpoint/2010/main" val="3296617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896938"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如图所示的柱形容器内封有一定质量的空气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横截面积为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的光滑活塞与容器都是由良好的隔热材料制成的，另有质量为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的物体从活塞上方的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点自由下落到活塞上，并随活塞一起下落高度</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到达最低点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后静止，物体下落的高度为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，大气压强为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这一过程中，容器内空气内能的改变量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，外界对容器内空气所做的功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与物体及活塞的重力势能变化量的关系是（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eps" descr="id:2147491364;FounderCES">
            <a:extLst>
              <a:ext uri="{FF2B5EF4-FFF2-40B4-BE49-F238E27FC236}">
                <a16:creationId xmlns:a16="http://schemas.microsoft.com/office/drawing/2014/main" id="{8696A006-3D82-79B4-0B01-5644A8F259BD}"/>
              </a:ext>
            </a:extLst>
          </p:cNvPr>
          <p:cNvPicPr>
            <a:picLocks noChangeAspect="1"/>
          </p:cNvPicPr>
          <p:nvPr/>
        </p:nvPicPr>
        <p:blipFill>
          <a:blip r:embed="rId2"/>
          <a:stretch>
            <a:fillRect/>
          </a:stretch>
        </p:blipFill>
        <p:spPr>
          <a:xfrm>
            <a:off x="360854" y="920156"/>
            <a:ext cx="924712" cy="298257"/>
          </a:xfrm>
          <a:prstGeom prst="rect">
            <a:avLst/>
          </a:prstGeom>
        </p:spPr>
      </p:pic>
      <p:pic>
        <p:nvPicPr>
          <p:cNvPr id="6" name="sd363.jpg" descr="id:2147491357;FounderCES">
            <a:extLst>
              <a:ext uri="{FF2B5EF4-FFF2-40B4-BE49-F238E27FC236}">
                <a16:creationId xmlns:a16="http://schemas.microsoft.com/office/drawing/2014/main" id="{FBEC7504-4559-D622-6D9A-9AA94EF56FD3}"/>
              </a:ext>
            </a:extLst>
          </p:cNvPr>
          <p:cNvPicPr>
            <a:picLocks noChangeAspect="1"/>
          </p:cNvPicPr>
          <p:nvPr/>
        </p:nvPicPr>
        <p:blipFill>
          <a:blip r:embed="rId3"/>
          <a:stretch>
            <a:fillRect/>
          </a:stretch>
        </p:blipFill>
        <p:spPr>
          <a:xfrm>
            <a:off x="7391350" y="3645024"/>
            <a:ext cx="2050013" cy="2340452"/>
          </a:xfrm>
          <a:prstGeom prst="rect">
            <a:avLst/>
          </a:prstGeom>
        </p:spPr>
      </p:pic>
    </p:spTree>
    <p:extLst>
      <p:ext uri="{BB962C8B-B14F-4D97-AF65-F5344CB8AC3E}">
        <p14:creationId xmlns:p14="http://schemas.microsoft.com/office/powerpoint/2010/main" val="21911383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E62873A-3380-073A-CE4D-4D54E8090C23}"/>
              </a:ext>
            </a:extLst>
          </p:cNvPr>
          <p:cNvSpPr>
            <a:spLocks noGrp="1"/>
          </p:cNvSpPr>
          <p:nvPr>
            <p:ph idx="1"/>
          </p:nvPr>
        </p:nvSpPr>
        <p:spPr>
          <a:xfrm>
            <a:off x="360854" y="746120"/>
            <a:ext cx="11485848" cy="1684244"/>
          </a:xfrm>
        </p:spPr>
        <p:txBody>
          <a:bodyPr/>
          <a:lstStyle/>
          <a:p>
            <a:pPr indent="715963"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绝热过程中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但物体落在活塞上时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有一部分机械能在碰撞过程中转化为了物体、活塞等的内能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这些内能没能被封闭气体吸收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2E42B50B-F986-7D10-16B8-793CC18783B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07" y="943728"/>
            <a:ext cx="722448" cy="296719"/>
          </a:xfrm>
          <a:prstGeom prst="rect">
            <a:avLst/>
          </a:prstGeom>
        </p:spPr>
      </p:pic>
      <p:sp>
        <p:nvSpPr>
          <p:cNvPr id="4" name="文本框 3">
            <a:extLst>
              <a:ext uri="{FF2B5EF4-FFF2-40B4-BE49-F238E27FC236}">
                <a16:creationId xmlns:a16="http://schemas.microsoft.com/office/drawing/2014/main" id="{D5C043E0-B183-824E-2582-A64FE86E6D8C}"/>
              </a:ext>
            </a:extLst>
          </p:cNvPr>
          <p:cNvSpPr txBox="1"/>
          <p:nvPr/>
        </p:nvSpPr>
        <p:spPr>
          <a:xfrm>
            <a:off x="360807" y="2420888"/>
            <a:ext cx="2277275" cy="579967"/>
          </a:xfrm>
          <a:prstGeom prst="rect">
            <a:avLst/>
          </a:prstGeom>
          <a:noFill/>
        </p:spPr>
        <p:txBody>
          <a:bodyPr wrap="square">
            <a:spAutoFit/>
          </a:bodyPr>
          <a:lstStyle/>
          <a:p>
            <a:pPr algn="just" hangingPunct="0">
              <a:lnSpc>
                <a:spcPct val="150000"/>
              </a:lnSpc>
              <a:buNone/>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47C11A8D-DB5B-91E6-DB23-16FFCB7EB11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8" y="2588881"/>
            <a:ext cx="748347" cy="309661"/>
          </a:xfrm>
          <a:prstGeom prst="rect">
            <a:avLst/>
          </a:prstGeom>
        </p:spPr>
      </p:pic>
      <p:pic>
        <p:nvPicPr>
          <p:cNvPr id="6" name="sd363.jpg" descr="id:2147491357;FounderCES">
            <a:extLst>
              <a:ext uri="{FF2B5EF4-FFF2-40B4-BE49-F238E27FC236}">
                <a16:creationId xmlns:a16="http://schemas.microsoft.com/office/drawing/2014/main" id="{3A391090-4D86-4E3A-D97F-43BAE0B91D72}"/>
              </a:ext>
            </a:extLst>
          </p:cNvPr>
          <p:cNvPicPr>
            <a:picLocks noChangeAspect="1"/>
          </p:cNvPicPr>
          <p:nvPr/>
        </p:nvPicPr>
        <p:blipFill>
          <a:blip r:embed="rId4"/>
          <a:stretch>
            <a:fillRect/>
          </a:stretch>
        </p:blipFill>
        <p:spPr>
          <a:xfrm>
            <a:off x="5192378" y="1988840"/>
            <a:ext cx="2050013" cy="2340452"/>
          </a:xfrm>
          <a:prstGeom prst="rect">
            <a:avLst/>
          </a:prstGeom>
        </p:spPr>
      </p:pic>
      <p:sp>
        <p:nvSpPr>
          <p:cNvPr id="7" name="内容占位符 1">
            <a:extLst>
              <a:ext uri="{FF2B5EF4-FFF2-40B4-BE49-F238E27FC236}">
                <a16:creationId xmlns:a16="http://schemas.microsoft.com/office/drawing/2014/main" id="{AD42F216-C43B-DCFA-63E8-04FC4CE5B9D0}"/>
              </a:ext>
            </a:extLst>
          </p:cNvPr>
          <p:cNvSpPr txBox="1">
            <a:spLocks/>
          </p:cNvSpPr>
          <p:nvPr/>
        </p:nvSpPr>
        <p:spPr bwMode="auto">
          <a:xfrm>
            <a:off x="360854" y="4675018"/>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611313" eaLnBrk="1" hangingPunct="0">
              <a:tabLst>
                <a:tab pos="5850890"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物体和活塞的碰撞过程中存在机械能损失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气体增加的内能小于系统损失的机械能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顿有所悟.eps" descr="id:2147489713;FounderCES">
            <a:extLst>
              <a:ext uri="{FF2B5EF4-FFF2-40B4-BE49-F238E27FC236}">
                <a16:creationId xmlns:a16="http://schemas.microsoft.com/office/drawing/2014/main" id="{90E5EAD0-6C47-ED48-D0BF-7A9E95C5C35C}"/>
              </a:ext>
            </a:extLst>
          </p:cNvPr>
          <p:cNvPicPr>
            <a:picLocks noChangeAspect="1"/>
          </p:cNvPicPr>
          <p:nvPr/>
        </p:nvPicPr>
        <p:blipFill>
          <a:blip r:embed="rId5"/>
          <a:stretch>
            <a:fillRect/>
          </a:stretch>
        </p:blipFill>
        <p:spPr>
          <a:xfrm>
            <a:off x="371788" y="4819276"/>
            <a:ext cx="1630690" cy="357813"/>
          </a:xfrm>
          <a:prstGeom prst="rect">
            <a:avLst/>
          </a:prstGeom>
        </p:spPr>
      </p:pic>
    </p:spTree>
    <p:extLst>
      <p:ext uri="{BB962C8B-B14F-4D97-AF65-F5344CB8AC3E}">
        <p14:creationId xmlns:p14="http://schemas.microsoft.com/office/powerpoint/2010/main" val="137740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83400" y="762412"/>
            <a:ext cx="6842063" cy="605754"/>
          </a:xfrm>
          <a:prstGeom prst="rect">
            <a:avLst/>
          </a:prstGeom>
        </p:spPr>
      </p:pic>
      <p:pic>
        <p:nvPicPr>
          <p:cNvPr id="4" name="图片 3"/>
          <p:cNvPicPr>
            <a:picLocks noChangeAspect="1"/>
          </p:cNvPicPr>
          <p:nvPr/>
        </p:nvPicPr>
        <p:blipFill>
          <a:blip r:embed="rId3"/>
          <a:stretch>
            <a:fillRect/>
          </a:stretch>
        </p:blipFill>
        <p:spPr>
          <a:xfrm>
            <a:off x="360854" y="1607943"/>
            <a:ext cx="1220846" cy="343085"/>
          </a:xfrm>
          <a:prstGeom prst="rect">
            <a:avLst/>
          </a:prstGeom>
        </p:spPr>
      </p:pic>
      <p:sp>
        <p:nvSpPr>
          <p:cNvPr id="20" name="内容占位符 1"/>
          <p:cNvSpPr>
            <a:spLocks noGrp="1"/>
          </p:cNvSpPr>
          <p:nvPr>
            <p:ph idx="1"/>
          </p:nvPr>
        </p:nvSpPr>
        <p:spPr>
          <a:xfrm>
            <a:off x="360854" y="2150274"/>
            <a:ext cx="11485848" cy="3900235"/>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绝热过程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系统不从外界吸热，也不向外界放热的过程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两个代表性实验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绝热性能良好的容器中安装有叶片组成的搅拌器，</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重物下落时带动叶片转动，搅拌容器中的水，水由于</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摩擦而温度上升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1" name="矩形 20"/>
          <p:cNvSpPr/>
          <p:nvPr/>
        </p:nvSpPr>
        <p:spPr>
          <a:xfrm>
            <a:off x="1581700" y="1456319"/>
            <a:ext cx="10265002" cy="576248"/>
          </a:xfrm>
          <a:prstGeom prst="rect">
            <a:avLst/>
          </a:prstGeom>
        </p:spPr>
        <p:txBody>
          <a:bodyPr wrap="square">
            <a:spAutoFit/>
          </a:bodyPr>
          <a:lstStyle/>
          <a:p>
            <a:pPr algn="just">
              <a:lnSpc>
                <a:spcPct val="150000"/>
              </a:lnSpc>
              <a:spcAft>
                <a:spcPts val="0"/>
              </a:spcAft>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焦耳的实验</a:t>
            </a:r>
            <a:endParaRPr lang="zh-CN" altLang="zh-CN" sz="1050" dirty="0">
              <a:solidFill>
                <a:srgbClr val="000000"/>
              </a:solidFill>
              <a:cs typeface="Times New Roman" panose="02020603050405020304" pitchFamily="18" charset="0"/>
            </a:endParaRPr>
          </a:p>
        </p:txBody>
      </p:sp>
      <p:pic>
        <p:nvPicPr>
          <p:cNvPr id="6" name="sd357.jpg" descr="id:2147491284;FounderCES">
            <a:extLst>
              <a:ext uri="{FF2B5EF4-FFF2-40B4-BE49-F238E27FC236}">
                <a16:creationId xmlns:a16="http://schemas.microsoft.com/office/drawing/2014/main" id="{3F133E77-4F8A-9029-5D18-5539DC70635A}"/>
              </a:ext>
            </a:extLst>
          </p:cNvPr>
          <p:cNvPicPr>
            <a:picLocks noChangeAspect="1"/>
          </p:cNvPicPr>
          <p:nvPr/>
        </p:nvPicPr>
        <p:blipFill>
          <a:blip r:embed="rId4"/>
          <a:stretch>
            <a:fillRect/>
          </a:stretch>
        </p:blipFill>
        <p:spPr>
          <a:xfrm>
            <a:off x="8255446" y="3068960"/>
            <a:ext cx="2063665" cy="2155146"/>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让正在下降的重物带动发电机发电，电流通过浸在液体中的电阻丝，由电流的热效应给液体加热，使液体温度上升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）实验结论：要使系统状态通过绝热过程发生变化，做功的数量只由过程始末两个状态决定，而与做功的方式无关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d358.jpg" descr="id:2147491291;FounderCES">
            <a:extLst>
              <a:ext uri="{FF2B5EF4-FFF2-40B4-BE49-F238E27FC236}">
                <a16:creationId xmlns:a16="http://schemas.microsoft.com/office/drawing/2014/main" id="{39B27A99-0130-A8B2-03E7-DA3899793886}"/>
              </a:ext>
            </a:extLst>
          </p:cNvPr>
          <p:cNvPicPr>
            <a:picLocks noChangeAspect="1"/>
          </p:cNvPicPr>
          <p:nvPr/>
        </p:nvPicPr>
        <p:blipFill>
          <a:blip r:embed="rId2"/>
          <a:stretch>
            <a:fillRect/>
          </a:stretch>
        </p:blipFill>
        <p:spPr>
          <a:xfrm>
            <a:off x="4622053" y="2335882"/>
            <a:ext cx="2963450" cy="2186236"/>
          </a:xfrm>
          <a:prstGeom prst="rect">
            <a:avLst/>
          </a:prstGeom>
        </p:spPr>
      </p:pic>
    </p:spTree>
    <p:extLst>
      <p:ext uri="{BB962C8B-B14F-4D97-AF65-F5344CB8AC3E}">
        <p14:creationId xmlns:p14="http://schemas.microsoft.com/office/powerpoint/2010/main" val="1332590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9856" cy="347540"/>
          </a:xfrm>
          <a:prstGeom prst="rect">
            <a:avLst/>
          </a:prstGeom>
        </p:spPr>
      </p:pic>
      <p:sp>
        <p:nvSpPr>
          <p:cNvPr id="4" name="内容占位符 1"/>
          <p:cNvSpPr>
            <a:spLocks noGrp="1"/>
          </p:cNvSpPr>
          <p:nvPr>
            <p:ph idx="1"/>
          </p:nvPr>
        </p:nvSpPr>
        <p:spPr>
          <a:xfrm>
            <a:off x="360854" y="1458659"/>
            <a:ext cx="11485848" cy="4454233"/>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任何一个热力学系统必定存在一个只依赖于系统自身状态的物理量，这个物理量在两个状态间的差别与外界在绝热过程中对系统做的功相联系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鉴于功是能量变化的量度，所以这个物理量必定是系统的一种能量，我们把它称为系统的内能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功与内能的改变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）在绝热过程中，系统内能的变化量等于外界对系统做的功，即</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W</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）在热力学系统的绝热过程中，外界对系统所做的功仅由过程的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始、末两个状态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决定，不依赖于做功的具体过程和方式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功和内能的改变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4995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3967" y="902198"/>
            <a:ext cx="1269856" cy="334174"/>
          </a:xfrm>
          <a:prstGeom prst="rect">
            <a:avLst/>
          </a:prstGeom>
        </p:spPr>
      </p:pic>
      <p:sp>
        <p:nvSpPr>
          <p:cNvPr id="6" name="内容占位符 1"/>
          <p:cNvSpPr>
            <a:spLocks noGrp="1"/>
          </p:cNvSpPr>
          <p:nvPr>
            <p:ph idx="1"/>
          </p:nvPr>
        </p:nvSpPr>
        <p:spPr>
          <a:xfrm>
            <a:off x="360854" y="1458659"/>
            <a:ext cx="11485848" cy="3346237"/>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传热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）定义：两个温度不同的物体相互接触时，温度高的物体要降温，温度低的物体要升温，热从高温物体传到了低温物体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）方式：热传导、热对流、热辐射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）条件：存在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温度差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）方向性：热量从高温物体</a:t>
            </a:r>
            <a:r>
              <a:rPr lang="zh-CN" altLang="zh-CN" b="1" spc="-1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传递</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到低温物体，或从物体的高温部分传递到低温部分</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热和内能的改变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6200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热和内能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）热量：在单纯的传热过程中系统内能变化的量度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）热与内能的改变：系统经过单纯的传热过程，内能的变化量等于外界向系统传递的热量，即</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）传热与做功在改变系统内能上的异同：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做功和传热都能引起系统内能的改变；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做功是内能与其他形式的能发生转化，传热只是不同物体（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或一个物体的不同部分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）之间内能的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转移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68759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1C6E6-996D-EAAC-FB1A-73DEEE8C483A}"/>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18593642-1305-7831-5F5C-4459857EC224}"/>
              </a:ext>
            </a:extLst>
          </p:cNvPr>
          <p:cNvSpPr>
            <a:spLocks noGrp="1"/>
          </p:cNvSpPr>
          <p:nvPr>
            <p:ph idx="1"/>
          </p:nvPr>
        </p:nvSpPr>
        <p:spPr>
          <a:xfrm>
            <a:off x="360854" y="746470"/>
            <a:ext cx="11485847" cy="2792239"/>
          </a:xfrm>
          <a:solidFill>
            <a:srgbClr val="E3F2E7"/>
          </a:solidFill>
        </p:spPr>
        <p:txBody>
          <a:bodyPr/>
          <a:lstStyle/>
          <a:p>
            <a:pPr indent="1168400"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热量是用来衡量单纯的传热过程中物体内能变化多少的物理量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是一个过程量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不能说物体具有多少热量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只能说某一过程中物体吸收或放出了多少热量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即一般在发生传热时才谈热量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热量和内能是两个不同的概念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内能是状态量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我们可以说物体在一定状态下有内能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但不能说它在该状态下有热量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也不能认为温度高的物体含有的热量多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热量与功一样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对应某个物理过程时才有意义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eps" descr="id:2147490149;FounderCES">
            <a:extLst>
              <a:ext uri="{FF2B5EF4-FFF2-40B4-BE49-F238E27FC236}">
                <a16:creationId xmlns:a16="http://schemas.microsoft.com/office/drawing/2014/main" id="{1DA06991-2A90-2D62-8CC8-C8F6BA3A7AAE}"/>
              </a:ext>
            </a:extLst>
          </p:cNvPr>
          <p:cNvPicPr>
            <a:picLocks noChangeAspect="1"/>
          </p:cNvPicPr>
          <p:nvPr/>
        </p:nvPicPr>
        <p:blipFill>
          <a:blip r:embed="rId2"/>
          <a:stretch>
            <a:fillRect/>
          </a:stretch>
        </p:blipFill>
        <p:spPr>
          <a:xfrm>
            <a:off x="360854" y="873673"/>
            <a:ext cx="1198439" cy="334589"/>
          </a:xfrm>
          <a:prstGeom prst="rect">
            <a:avLst/>
          </a:prstGeom>
        </p:spPr>
      </p:pic>
    </p:spTree>
    <p:extLst>
      <p:ext uri="{BB962C8B-B14F-4D97-AF65-F5344CB8AC3E}">
        <p14:creationId xmlns:p14="http://schemas.microsoft.com/office/powerpoint/2010/main" val="2533022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4597"/>
            <a:ext cx="11485848" cy="520848"/>
          </a:xfrm>
        </p:spPr>
        <p:txBody>
          <a:bodyPr/>
          <a:lstStyle/>
          <a:p>
            <a:pPr hangingPunct="0">
              <a:lnSpc>
                <a:spcPct val="130000"/>
              </a:lnSpc>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做功和传热的区别与联系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77781" y="763538"/>
            <a:ext cx="6851994" cy="600790"/>
          </a:xfrm>
          <a:prstGeom prst="rect">
            <a:avLst/>
          </a:prstGeom>
        </p:spPr>
      </p:pic>
      <p:sp>
        <p:nvSpPr>
          <p:cNvPr id="6" name="矩形 5"/>
          <p:cNvSpPr/>
          <p:nvPr/>
        </p:nvSpPr>
        <p:spPr>
          <a:xfrm>
            <a:off x="1128017" y="1447610"/>
            <a:ext cx="10718685" cy="576248"/>
          </a:xfrm>
          <a:prstGeom prst="rect">
            <a:avLst/>
          </a:prstGeom>
        </p:spPr>
        <p:txBody>
          <a:bodyPr wrap="square">
            <a:spAutoFit/>
          </a:bodyPr>
          <a:lstStyle/>
          <a:p>
            <a:pPr algn="just">
              <a:lnSpc>
                <a:spcPct val="150000"/>
              </a:lnSpc>
              <a:spcAft>
                <a:spcPts val="0"/>
              </a:spcAft>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对做功和传热的理解</a:t>
            </a:r>
            <a:endParaRPr lang="zh-CN" altLang="zh-CN" sz="1050" dirty="0">
              <a:solidFill>
                <a:srgbClr val="000000"/>
              </a:solidFill>
              <a:cs typeface="Times New Roman" panose="02020603050405020304" pitchFamily="18" charset="0"/>
            </a:endParaRPr>
          </a:p>
        </p:txBody>
      </p:sp>
      <p:pic>
        <p:nvPicPr>
          <p:cNvPr id="5" name="图片 4">
            <a:extLst>
              <a:ext uri="{FF2B5EF4-FFF2-40B4-BE49-F238E27FC236}">
                <a16:creationId xmlns:a16="http://schemas.microsoft.com/office/drawing/2014/main" id="{8E0BBFD5-F172-B93F-2178-A7F7847B984C}"/>
              </a:ext>
            </a:extLst>
          </p:cNvPr>
          <p:cNvPicPr>
            <a:picLocks noChangeAspect="1"/>
          </p:cNvPicPr>
          <p:nvPr/>
        </p:nvPicPr>
        <p:blipFill>
          <a:blip r:embed="rId3"/>
          <a:stretch>
            <a:fillRect/>
          </a:stretch>
        </p:blipFill>
        <p:spPr>
          <a:xfrm>
            <a:off x="361648" y="1599235"/>
            <a:ext cx="766369" cy="343085"/>
          </a:xfrm>
          <a:prstGeom prst="rect">
            <a:avLst/>
          </a:prstGeom>
        </p:spPr>
      </p:pic>
      <p:graphicFrame>
        <p:nvGraphicFramePr>
          <p:cNvPr id="8" name="表格 7">
            <a:extLst>
              <a:ext uri="{FF2B5EF4-FFF2-40B4-BE49-F238E27FC236}">
                <a16:creationId xmlns:a16="http://schemas.microsoft.com/office/drawing/2014/main" id="{7817B918-1751-E1D9-45AA-D0629E6AC1DE}"/>
              </a:ext>
            </a:extLst>
          </p:cNvPr>
          <p:cNvGraphicFramePr>
            <a:graphicFrameLocks noGrp="1"/>
          </p:cNvGraphicFramePr>
          <p:nvPr>
            <p:extLst>
              <p:ext uri="{D42A27DB-BD31-4B8C-83A1-F6EECF244321}">
                <p14:modId xmlns:p14="http://schemas.microsoft.com/office/powerpoint/2010/main" val="3285495648"/>
              </p:ext>
            </p:extLst>
          </p:nvPr>
        </p:nvGraphicFramePr>
        <p:xfrm>
          <a:off x="360855" y="2717973"/>
          <a:ext cx="11467910" cy="3603119"/>
        </p:xfrm>
        <a:graphic>
          <a:graphicData uri="http://schemas.openxmlformats.org/drawingml/2006/table">
            <a:tbl>
              <a:tblPr firstRow="1" firstCol="1" bandRow="1"/>
              <a:tblGrid>
                <a:gridCol w="704129">
                  <a:extLst>
                    <a:ext uri="{9D8B030D-6E8A-4147-A177-3AD203B41FA5}">
                      <a16:colId xmlns:a16="http://schemas.microsoft.com/office/drawing/2014/main" val="1971586086"/>
                    </a:ext>
                  </a:extLst>
                </a:gridCol>
                <a:gridCol w="5894318">
                  <a:extLst>
                    <a:ext uri="{9D8B030D-6E8A-4147-A177-3AD203B41FA5}">
                      <a16:colId xmlns:a16="http://schemas.microsoft.com/office/drawing/2014/main" val="4057952910"/>
                    </a:ext>
                  </a:extLst>
                </a:gridCol>
                <a:gridCol w="4869463">
                  <a:extLst>
                    <a:ext uri="{9D8B030D-6E8A-4147-A177-3AD203B41FA5}">
                      <a16:colId xmlns:a16="http://schemas.microsoft.com/office/drawing/2014/main" val="465987755"/>
                    </a:ext>
                  </a:extLst>
                </a:gridCol>
              </a:tblGrid>
              <a:tr h="0">
                <a:tc>
                  <a:txBody>
                    <a:bodyPr/>
                    <a:lstStyle/>
                    <a:p>
                      <a:pPr algn="ctr" hangingPunct="0">
                        <a:lnSpc>
                          <a:spcPct val="130000"/>
                        </a:lnSpc>
                        <a:buNone/>
                        <a:tabLst>
                          <a:tab pos="585089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做功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传热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2526316295"/>
                  </a:ext>
                </a:extLst>
              </a:tr>
              <a:tr h="0">
                <a:tc>
                  <a:txBody>
                    <a:bodyPr/>
                    <a:lstStyle/>
                    <a:p>
                      <a:pPr algn="just"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3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在绝热过程中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外界对物体做功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物体的内能增加</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物体对外界做功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物体的内能减少</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在单纯传热过程中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物体吸收热量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内能增加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物体放出热量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内能减少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082009815"/>
                  </a:ext>
                </a:extLst>
              </a:tr>
              <a:tr h="0">
                <a:tc>
                  <a:txBody>
                    <a:bodyPr/>
                    <a:lstStyle/>
                    <a:p>
                      <a:pPr algn="just"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3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其他形式的能</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如机械能</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与内能之间的转化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不同物体间或同一物体不同部分之间内能的转移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415153815"/>
                  </a:ext>
                </a:extLst>
              </a:tr>
              <a:tr h="0">
                <a:tc>
                  <a:txBody>
                    <a:bodyPr/>
                    <a:lstStyle/>
                    <a:p>
                      <a:pPr algn="just"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gridSpan="2">
                  <a:txBody>
                    <a:bodyPr/>
                    <a:lstStyle/>
                    <a:p>
                      <a:pPr algn="just" hangingPunct="0">
                        <a:lnSpc>
                          <a:spcPct val="13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都能引起内能的改变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做一定量的功或传递一定量的热量在改变内能的效果上是相同的</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5309646"/>
                  </a:ext>
                </a:extLst>
              </a:tr>
            </a:tbl>
          </a:graphicData>
        </a:graphic>
      </p:graphicFrame>
    </p:spTree>
    <p:extLst>
      <p:ext uri="{BB962C8B-B14F-4D97-AF65-F5344CB8AC3E}">
        <p14:creationId xmlns:p14="http://schemas.microsoft.com/office/powerpoint/2010/main" val="2722705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一定质量的理想气体在四种膨胀过程中的做功问题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a:extLst>
              <a:ext uri="{FF2B5EF4-FFF2-40B4-BE49-F238E27FC236}">
                <a16:creationId xmlns:a16="http://schemas.microsoft.com/office/drawing/2014/main" id="{A02B7221-8D39-422C-0687-57421E1EABF6}"/>
              </a:ext>
            </a:extLst>
          </p:cNvPr>
          <p:cNvGraphicFramePr>
            <a:graphicFrameLocks noGrp="1"/>
          </p:cNvGraphicFramePr>
          <p:nvPr>
            <p:extLst>
              <p:ext uri="{D42A27DB-BD31-4B8C-83A1-F6EECF244321}">
                <p14:modId xmlns:p14="http://schemas.microsoft.com/office/powerpoint/2010/main" val="832190381"/>
              </p:ext>
            </p:extLst>
          </p:nvPr>
        </p:nvGraphicFramePr>
        <p:xfrm>
          <a:off x="360854" y="1412776"/>
          <a:ext cx="11485847" cy="4680520"/>
        </p:xfrm>
        <a:graphic>
          <a:graphicData uri="http://schemas.openxmlformats.org/drawingml/2006/table">
            <a:tbl>
              <a:tblPr firstRow="1" firstCol="1" bandRow="1"/>
              <a:tblGrid>
                <a:gridCol w="705231">
                  <a:extLst>
                    <a:ext uri="{9D8B030D-6E8A-4147-A177-3AD203B41FA5}">
                      <a16:colId xmlns:a16="http://schemas.microsoft.com/office/drawing/2014/main" val="299083122"/>
                    </a:ext>
                  </a:extLst>
                </a:gridCol>
                <a:gridCol w="6469281">
                  <a:extLst>
                    <a:ext uri="{9D8B030D-6E8A-4147-A177-3AD203B41FA5}">
                      <a16:colId xmlns:a16="http://schemas.microsoft.com/office/drawing/2014/main" val="229005382"/>
                    </a:ext>
                  </a:extLst>
                </a:gridCol>
                <a:gridCol w="4311335">
                  <a:extLst>
                    <a:ext uri="{9D8B030D-6E8A-4147-A177-3AD203B41FA5}">
                      <a16:colId xmlns:a16="http://schemas.microsoft.com/office/drawing/2014/main" val="3992213139"/>
                    </a:ext>
                  </a:extLst>
                </a:gridCol>
              </a:tblGrid>
              <a:tr h="535388">
                <a:tc>
                  <a:txBody>
                    <a:bodyPr/>
                    <a:lstStyle/>
                    <a:p>
                      <a:pPr algn="ctr" hangingPunct="0">
                        <a:lnSpc>
                          <a:spcPct val="130000"/>
                        </a:lnSpc>
                        <a:buNone/>
                        <a:tabLst>
                          <a:tab pos="585089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做功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826" marR="478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826" marR="478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1358023521"/>
                  </a:ext>
                </a:extLst>
              </a:tr>
              <a:tr h="2056900">
                <a:tc>
                  <a:txBody>
                    <a:bodyPr/>
                    <a:lstStyle/>
                    <a:p>
                      <a:pPr algn="just" hangingPunct="0">
                        <a:lnSpc>
                          <a:spcPct val="13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等温</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膨胀</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3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在等温膨胀的过程中气体的温度是保持不变的</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体积增大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气体对外做功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内能不变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826" marR="478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826" marR="478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120426160"/>
                  </a:ext>
                </a:extLst>
              </a:tr>
              <a:tr h="2088232">
                <a:tc>
                  <a:txBody>
                    <a:bodyPr/>
                    <a:lstStyle/>
                    <a:p>
                      <a:pPr algn="just"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膨胀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3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在压强不变的条件下气体的体积膨胀</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在气体的</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图线与横轴所围</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面积</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在不断变大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气体对外做功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温度升高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内能增大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826" marR="478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tabLst>
                          <a:tab pos="585089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826" marR="478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68589191"/>
                  </a:ext>
                </a:extLst>
              </a:tr>
            </a:tbl>
          </a:graphicData>
        </a:graphic>
      </p:graphicFrame>
      <p:pic>
        <p:nvPicPr>
          <p:cNvPr id="6" name="sd359.jpg">
            <a:extLst>
              <a:ext uri="{FF2B5EF4-FFF2-40B4-BE49-F238E27FC236}">
                <a16:creationId xmlns:a16="http://schemas.microsoft.com/office/drawing/2014/main" id="{ACBF558A-7CA5-40F5-750B-FEBD7E85F6EA}"/>
              </a:ext>
            </a:extLst>
          </p:cNvPr>
          <p:cNvPicPr>
            <a:picLocks noChangeAspect="1"/>
          </p:cNvPicPr>
          <p:nvPr/>
        </p:nvPicPr>
        <p:blipFill>
          <a:blip r:embed="rId2"/>
          <a:stretch>
            <a:fillRect/>
          </a:stretch>
        </p:blipFill>
        <p:spPr>
          <a:xfrm>
            <a:off x="8903518" y="2039885"/>
            <a:ext cx="1800200" cy="1785367"/>
          </a:xfrm>
          <a:prstGeom prst="rect">
            <a:avLst/>
          </a:prstGeom>
        </p:spPr>
      </p:pic>
      <p:pic>
        <p:nvPicPr>
          <p:cNvPr id="7" name="sd360.jpg">
            <a:extLst>
              <a:ext uri="{FF2B5EF4-FFF2-40B4-BE49-F238E27FC236}">
                <a16:creationId xmlns:a16="http://schemas.microsoft.com/office/drawing/2014/main" id="{AE2AB9D0-DD91-8BAA-F02B-868C3FBCBDF6}"/>
              </a:ext>
            </a:extLst>
          </p:cNvPr>
          <p:cNvPicPr>
            <a:picLocks noChangeAspect="1"/>
          </p:cNvPicPr>
          <p:nvPr/>
        </p:nvPicPr>
        <p:blipFill>
          <a:blip r:embed="rId3"/>
          <a:stretch>
            <a:fillRect/>
          </a:stretch>
        </p:blipFill>
        <p:spPr>
          <a:xfrm>
            <a:off x="8903518" y="4175823"/>
            <a:ext cx="1800200" cy="1778625"/>
          </a:xfrm>
          <a:prstGeom prst="rect">
            <a:avLst/>
          </a:prstGeom>
        </p:spPr>
      </p:pic>
    </p:spTree>
    <p:extLst>
      <p:ext uri="{BB962C8B-B14F-4D97-AF65-F5344CB8AC3E}">
        <p14:creationId xmlns:p14="http://schemas.microsoft.com/office/powerpoint/2010/main" val="408087938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603</TotalTime>
  <Words>1162</Words>
  <Application>Microsoft Office PowerPoint</Application>
  <PresentationFormat>自定义</PresentationFormat>
  <Paragraphs>82</Paragraphs>
  <Slides>12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12</vt:i4>
      </vt:variant>
    </vt:vector>
  </HeadingPairs>
  <TitlesOfParts>
    <vt:vector size="20" baseType="lpstr">
      <vt:lpstr>仿宋</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618</cp:revision>
  <dcterms:created xsi:type="dcterms:W3CDTF">2020-11-06T05:24:00Z</dcterms:created>
  <dcterms:modified xsi:type="dcterms:W3CDTF">2025-11-03T10:06:25Z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